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1pPr>
    <a:lvl2pPr marL="0" marR="0" indent="228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2pPr>
    <a:lvl3pPr marL="0" marR="0" indent="457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3pPr>
    <a:lvl4pPr marL="0" marR="0" indent="685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4pPr>
    <a:lvl5pPr marL="0" marR="0" indent="9144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5pPr>
    <a:lvl6pPr marL="0" marR="0" indent="11430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6pPr>
    <a:lvl7pPr marL="0" marR="0" indent="13716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7pPr>
    <a:lvl8pPr marL="0" marR="0" indent="16002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8pPr>
    <a:lvl9pPr marL="0" marR="0" indent="182880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b="def" i="def"/>
      <a:tcStyle>
        <a:tcBdr/>
        <a:fill>
          <a:solidFill>
            <a:srgbClr val="E3E5E8"/>
          </a:solidFill>
        </a:fill>
      </a:tcStyle>
    </a:band2H>
    <a:firstCol>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
          <a:latin typeface="Helvetica Neue"/>
          <a:ea typeface="Helvetica Neue"/>
          <a:cs typeface="Helvetica Neue"/>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Neue"/>
          <a:ea typeface="Helvetica Neue"/>
          <a:cs typeface="Helvetica Neue"/>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
          <a:latin typeface="Helvetica Neue"/>
          <a:ea typeface="Helvetica Neue"/>
          <a:cs typeface="Helvetica Neue"/>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b="def" i="def"/>
      <a:tcStyle>
        <a:tcBdr/>
        <a:fill>
          <a:solidFill>
            <a:srgbClr val="E1E0DA"/>
          </a:solidFill>
        </a:fill>
      </a:tcStyle>
    </a:band2H>
    <a:firstCol>
      <a:tcTxStyle b="off"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
          <a:latin typeface="Helvetica Neue"/>
          <a:ea typeface="Helvetica Neue"/>
          <a:cs typeface="Helvetica Neue"/>
        </a:font>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ff"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
          <a:latin typeface="Helvetica Neue Light"/>
          <a:ea typeface="Helvetica Neue Light"/>
          <a:cs typeface="Helvetica Neue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b="def" i="def"/>
      <a:tcStyle>
        <a:tcBdr/>
        <a:fill>
          <a:solidFill>
            <a:srgbClr val="EDEADD"/>
          </a:solidFill>
        </a:fill>
      </a:tcStyle>
    </a:band2H>
    <a:firstCol>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ff"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
          <a:latin typeface="Helvetica Neue"/>
          <a:ea typeface="Helvetica Neue"/>
          <a:cs typeface="Helvetica Neue"/>
        </a:font>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b="def" i="def"/>
      <a:tcStyle>
        <a:tcBdr/>
        <a:fill>
          <a:solidFill>
            <a:srgbClr val="DADBDA"/>
          </a:solidFill>
        </a:fill>
      </a:tcStyle>
    </a:band2H>
    <a:firstCol>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
          <a:latin typeface="Helvetica Neue"/>
          <a:ea typeface="Helvetica Neue"/>
          <a:cs typeface="Helvetica Neue"/>
        </a:font>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
          <a:latin typeface="Helvetica Neue"/>
          <a:ea typeface="Helvetica Neue"/>
          <a:cs typeface="Helvetica Neue"/>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b="def" i="def"/>
      <a:tcStyle>
        <a:tcBdr/>
        <a:fill>
          <a:solidFill>
            <a:srgbClr val="9A9AA5"/>
          </a:solidFill>
        </a:fill>
      </a:tcStyle>
    </a:band2H>
    <a:firstCol>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
          <a:latin typeface="Helvetica Neue"/>
          <a:ea typeface="Helvetica Neue"/>
          <a:cs typeface="Helvetica Neue"/>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b="def" i="def"/>
      <a:tcStyle>
        <a:tcBdr/>
        <a:fill>
          <a:solidFill>
            <a:srgbClr val="EDEEEE"/>
          </a:solidFill>
        </a:fill>
      </a:tcStyle>
    </a:band2H>
    <a:firstCol>
      <a:tcTxStyle b="on" i="off">
        <a:font>
          <a:latin typeface="Helvetica Neue"/>
          <a:ea typeface="Helvetica Neue"/>
          <a:cs typeface="Helvetica Neue"/>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Neue"/>
          <a:ea typeface="Helvetica Neue"/>
          <a:cs typeface="Helvetica Neue"/>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s>

</file>

<file path=ppt/media/image1.jpeg>
</file>

<file path=ppt/media/image1.png>
</file>

<file path=ppt/media/image1.tif>
</file>

<file path=ppt/media/image10.tif>
</file>

<file path=ppt/media/image2.tif>
</file>

<file path=ppt/media/image3.tif>
</file>

<file path=ppt/media/image4.tif>
</file>

<file path=ppt/media/image5.tif>
</file>

<file path=ppt/media/image6.tif>
</file>

<file path=ppt/media/image7.tif>
</file>

<file path=ppt/media/image8.tif>
</file>

<file path=ppt/media/image9.tif>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116"/>
          <p:cNvSpPr/>
          <p:nvPr>
            <p:ph type="sldImg"/>
          </p:nvPr>
        </p:nvSpPr>
        <p:spPr>
          <a:xfrm>
            <a:off x="1143000" y="685800"/>
            <a:ext cx="4572000" cy="3429000"/>
          </a:xfrm>
          <a:prstGeom prst="rect">
            <a:avLst/>
          </a:prstGeom>
        </p:spPr>
        <p:txBody>
          <a:bodyPr/>
          <a:lstStyle/>
          <a:p>
            <a:pPr/>
          </a:p>
        </p:txBody>
      </p:sp>
      <p:sp>
        <p:nvSpPr>
          <p:cNvPr id="117" name="Shape 11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standalone="yes"?><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standalone="yes"?><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standalone="yes"?><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standalone="yes"?><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standalone="yes"?><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standalone="yes"?><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standalone="yes"?><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0" name="Shape 130"/>
          <p:cNvSpPr/>
          <p:nvPr>
            <p:ph type="sldImg"/>
          </p:nvPr>
        </p:nvSpPr>
        <p:spPr>
          <a:prstGeom prst="rect">
            <a:avLst/>
          </a:prstGeom>
        </p:spPr>
        <p:txBody>
          <a:bodyPr/>
          <a:lstStyle/>
          <a:p>
            <a:pPr/>
          </a:p>
        </p:txBody>
      </p:sp>
      <p:sp>
        <p:nvSpPr>
          <p:cNvPr id="131" name="Shape 131"/>
          <p:cNvSpPr/>
          <p:nvPr>
            <p:ph type="body" sz="quarter" idx="1"/>
          </p:nvPr>
        </p:nvSpPr>
        <p:spPr>
          <a:prstGeom prst="rect">
            <a:avLst/>
          </a:prstGeom>
        </p:spPr>
        <p:txBody>
          <a:bodyPr/>
          <a:lstStyle/>
          <a:p>
            <a:pPr/>
            <a:r>
              <a:t>The amount of dangerous air pollution over Belfast during Bonfire night was more than double internationally acceptable levels (WHO)</a:t>
            </a:r>
          </a:p>
          <a:p>
            <a:pPr/>
            <a:r>
              <a:t>2017 - over 3000 palettes were stolen from the belfast city council overnight</a:t>
            </a:r>
          </a:p>
          <a:p>
            <a:pPr/>
            <a:r>
              <a:t>2017 - firefighters attended 133 incidents on the 11th night - rise of nearly 50% from 2016</a:t>
            </a:r>
          </a:p>
          <a:p>
            <a:pPr/>
            <a:r>
              <a:t>vast majority of bonfires are supported by the community - interface areas - where bonfires might be dangerous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6" name="Shape 146"/>
          <p:cNvSpPr/>
          <p:nvPr>
            <p:ph type="sldImg"/>
          </p:nvPr>
        </p:nvSpPr>
        <p:spPr>
          <a:prstGeom prst="rect">
            <a:avLst/>
          </a:prstGeom>
        </p:spPr>
        <p:txBody>
          <a:bodyPr/>
          <a:lstStyle/>
          <a:p>
            <a:pPr/>
          </a:p>
        </p:txBody>
      </p:sp>
      <p:sp>
        <p:nvSpPr>
          <p:cNvPr id="147" name="Shape 147"/>
          <p:cNvSpPr/>
          <p:nvPr>
            <p:ph type="body" sz="quarter" idx="1"/>
          </p:nvPr>
        </p:nvSpPr>
        <p:spPr>
          <a:prstGeom prst="rect">
            <a:avLst/>
          </a:prstGeom>
        </p:spPr>
        <p:txBody>
          <a:bodyPr/>
          <a:lstStyle/>
          <a:p>
            <a:pPr/>
            <a:r>
              <a:t>damage to property - 2015: prep of bonfire forced the evacuation of 52 homes on chobham street</a:t>
            </a:r>
          </a:p>
          <a:p>
            <a:pPr/>
            <a:r>
              <a:t>tidy up</a:t>
            </a:r>
          </a:p>
          <a:p>
            <a:pPr/>
            <a:r>
              <a:t>air pollution - particularly caused by burning hazardous materials</a:t>
            </a:r>
          </a:p>
          <a:p>
            <a:pPr/>
            <a:r>
              <a:t>enable the council to put injunctions on bonfires quicker to prevent them from getting taller</a:t>
            </a:r>
          </a:p>
          <a:p>
            <a:pPr/>
            <a:r>
              <a:t>residential areas</a:t>
            </a:r>
          </a:p>
          <a:p>
            <a:pPr/>
          </a:p>
          <a:p>
            <a:pPr/>
            <a:r>
              <a:t>14 % of illegal tyre dumping in NI is for bonfires</a:t>
            </a:r>
          </a:p>
          <a:p>
            <a:pPr/>
          </a:p>
          <a:p>
            <a:pPr/>
            <a:r>
              <a:t>“assess all reports and incidents considered to be more serious with either significant numbers of tyres... or where the illegal dumping concerns a pattern of repeat offending and/or organised crime.” - DAERA requirement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5" name="Shape 155"/>
          <p:cNvSpPr/>
          <p:nvPr>
            <p:ph type="sldImg"/>
          </p:nvPr>
        </p:nvSpPr>
        <p:spPr>
          <a:prstGeom prst="rect">
            <a:avLst/>
          </a:prstGeom>
        </p:spPr>
        <p:txBody>
          <a:bodyPr/>
          <a:lstStyle/>
          <a:p>
            <a:pPr/>
          </a:p>
        </p:txBody>
      </p:sp>
      <p:sp>
        <p:nvSpPr>
          <p:cNvPr id="156" name="Shape 156"/>
          <p:cNvSpPr/>
          <p:nvPr>
            <p:ph type="body" sz="quarter" idx="1"/>
          </p:nvPr>
        </p:nvSpPr>
        <p:spPr>
          <a:prstGeom prst="rect">
            <a:avLst/>
          </a:prstGeom>
        </p:spPr>
        <p:txBody>
          <a:bodyPr/>
          <a:lstStyle/>
          <a:p>
            <a:pPr/>
            <a:r>
              <a:t>(Smart City Values) Inclusive Growth</a:t>
            </a:r>
          </a:p>
          <a:p>
            <a:pPr/>
            <a:r>
              <a:t>Living here will get better – The neighbourhoods will be improved, the city living experience will be of a higher quality and improves community relations.</a:t>
            </a:r>
          </a:p>
          <a:p>
            <a:pPr/>
            <a:r>
              <a:t>It will help grow the economy – Attracts investment and foster’s business growth.</a:t>
            </a:r>
          </a:p>
          <a:p>
            <a:pPr/>
            <a:r>
              <a:t>It will encourage city development – Drives the physical and cultural regeneration of the city centre, as well as protects and enhances our environment and built heritage.</a:t>
            </a:r>
          </a:p>
          <a:p>
            <a:pPr/>
          </a:p>
          <a:p>
            <a:pPr/>
            <a:r>
              <a:t>We can get smarter in maximising maintenance budgets and maintaining the significant public estate by identifying potentially dangerous and damaging bonfires early and seeking to limit their growth.</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1" name="Shape 161"/>
          <p:cNvSpPr/>
          <p:nvPr>
            <p:ph type="sldImg"/>
          </p:nvPr>
        </p:nvSpPr>
        <p:spPr>
          <a:prstGeom prst="rect">
            <a:avLst/>
          </a:prstGeom>
        </p:spPr>
        <p:txBody>
          <a:bodyPr/>
          <a:lstStyle/>
          <a:p>
            <a:pPr/>
          </a:p>
        </p:txBody>
      </p:sp>
      <p:sp>
        <p:nvSpPr>
          <p:cNvPr id="162" name="Shape 162"/>
          <p:cNvSpPr/>
          <p:nvPr>
            <p:ph type="body" sz="quarter" idx="1"/>
          </p:nvPr>
        </p:nvSpPr>
        <p:spPr>
          <a:prstGeom prst="rect">
            <a:avLst/>
          </a:prstGeom>
        </p:spPr>
        <p:txBody>
          <a:bodyPr/>
          <a:lstStyle/>
          <a:p>
            <a:pPr/>
            <a:r>
              <a:t>Vision processing tool open sourced by Kainos, which uses Tensorflow: an open source machine learning framework, Flask, Keras</a:t>
            </a:r>
          </a:p>
          <a:p>
            <a:pPr/>
            <a:r>
              <a:t>QGIS to process the large satellite imagery provided by Airbus</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8" name="Shape 168"/>
          <p:cNvSpPr/>
          <p:nvPr>
            <p:ph type="sldImg"/>
          </p:nvPr>
        </p:nvSpPr>
        <p:spPr>
          <a:prstGeom prst="rect">
            <a:avLst/>
          </a:prstGeom>
        </p:spPr>
        <p:txBody>
          <a:bodyPr/>
          <a:lstStyle/>
          <a:p>
            <a:pPr/>
          </a:p>
        </p:txBody>
      </p:sp>
      <p:sp>
        <p:nvSpPr>
          <p:cNvPr id="169" name="Shape 169"/>
          <p:cNvSpPr/>
          <p:nvPr>
            <p:ph type="body" sz="quarter" idx="1"/>
          </p:nvPr>
        </p:nvSpPr>
        <p:spPr>
          <a:prstGeom prst="rect">
            <a:avLst/>
          </a:prstGeom>
        </p:spPr>
        <p:txBody>
          <a:bodyPr/>
          <a:lstStyle/>
          <a:p>
            <a:pPr/>
            <a:r>
              <a:t>Because of technical issues using QGIS on windows machines, we used some satellite imagery from google satellite as well - you can see the vast improvement in imagery between the two datasets and if we can get something similar from Airbus we could make some really accurate predictions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3" name="Shape 173"/>
          <p:cNvSpPr/>
          <p:nvPr>
            <p:ph type="sldImg"/>
          </p:nvPr>
        </p:nvSpPr>
        <p:spPr>
          <a:prstGeom prst="rect">
            <a:avLst/>
          </a:prstGeom>
        </p:spPr>
        <p:txBody>
          <a:bodyPr/>
          <a:lstStyle/>
          <a:p>
            <a:pPr/>
          </a:p>
        </p:txBody>
      </p:sp>
      <p:sp>
        <p:nvSpPr>
          <p:cNvPr id="174" name="Shape 174"/>
          <p:cNvSpPr/>
          <p:nvPr>
            <p:ph type="body" sz="quarter" idx="1"/>
          </p:nvPr>
        </p:nvSpPr>
        <p:spPr>
          <a:prstGeom prst="rect">
            <a:avLst/>
          </a:prstGeom>
        </p:spPr>
        <p:txBody>
          <a:bodyPr/>
          <a:lstStyle/>
          <a:p>
            <a:pPr/>
            <a:r>
              <a:t>Identify bonfires from satellite imagery using vision processing</a:t>
            </a:r>
          </a:p>
          <a:p>
            <a:pPr/>
            <a:r>
              <a:t>Used Airbus data and google satellite data to generate a large dataset of images - split into training and testing data. We have already trained it so we’ll try it out now to see how well it’s able to predict the presence of bonfires.</a:t>
            </a:r>
          </a:p>
          <a:p>
            <a:pPr/>
            <a:r>
              <a:t> DEMO START</a:t>
            </a:r>
          </a:p>
          <a:p>
            <a:pPr/>
          </a:p>
          <a:p>
            <a:pPr/>
            <a:r>
              <a:t>Tensorflow gives us a prediction accuracy that’s consistently in the high 90s, but realistically it’s probably more likely to be in the 60s and 70s after just one night of hacking. But with high resolution images we could get a really high accuracy.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DEMO RETURN</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1" name="Shape 181"/>
          <p:cNvSpPr/>
          <p:nvPr>
            <p:ph type="sldImg"/>
          </p:nvPr>
        </p:nvSpPr>
        <p:spPr>
          <a:prstGeom prst="rect">
            <a:avLst/>
          </a:prstGeom>
        </p:spPr>
        <p:txBody>
          <a:bodyPr/>
          <a:lstStyle/>
          <a:p>
            <a:pPr/>
          </a:p>
        </p:txBody>
      </p:sp>
      <p:sp>
        <p:nvSpPr>
          <p:cNvPr id="182" name="Shape 182"/>
          <p:cNvSpPr/>
          <p:nvPr>
            <p:ph type="body" sz="quarter" idx="1"/>
          </p:nvPr>
        </p:nvSpPr>
        <p:spPr>
          <a:prstGeom prst="rect">
            <a:avLst/>
          </a:prstGeom>
        </p:spPr>
        <p:txBody>
          <a:bodyPr/>
          <a:lstStyle/>
          <a:p>
            <a:pPr/>
            <a:r>
              <a:t>Ensures bonfires are following regulations</a:t>
            </a:r>
          </a:p>
          <a:p>
            <a:pPr/>
            <a:r>
              <a:t>detect unapproved bonfires</a:t>
            </a:r>
          </a:p>
          <a:p>
            <a:pPr/>
            <a:r>
              <a:t>predict damage to property - by monitoring proximity - in order to prevent</a:t>
            </a:r>
          </a:p>
          <a:p>
            <a:pPr/>
            <a:r>
              <a:t>Allow the council to requests injunctions on bonfires earlier - preventing them from getting too tall</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419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Quote">
    <p:spTree>
      <p:nvGrpSpPr>
        <p:cNvPr id="1" name=""/>
        <p:cNvGrpSpPr/>
        <p:nvPr/>
      </p:nvGrpSpPr>
      <p:grpSpPr>
        <a:xfrm>
          <a:off x="0" y="0"/>
          <a:ext cx="0" cy="0"/>
          <a:chOff x="0" y="0"/>
          <a:chExt cx="0" cy="0"/>
        </a:xfrm>
      </p:grpSpPr>
      <p:sp>
        <p:nvSpPr>
          <p:cNvPr id="93" name="–Johnny Appleseed"/>
          <p:cNvSpPr txBox="1"/>
          <p:nvPr>
            <p:ph type="body" sz="quarter" idx="13"/>
          </p:nvPr>
        </p:nvSpPr>
        <p:spPr>
          <a:xfrm>
            <a:off x="1270000" y="6362700"/>
            <a:ext cx="10464800" cy="461366"/>
          </a:xfrm>
          <a:prstGeom prst="rect">
            <a:avLst/>
          </a:prstGeom>
        </p:spPr>
        <p:txBody>
          <a:bodyPr anchor="t">
            <a:spAutoFit/>
          </a:bodyPr>
          <a:lstStyle>
            <a:lvl1pPr marL="0" indent="0" algn="ctr">
              <a:spcBef>
                <a:spcPts val="0"/>
              </a:spcBef>
              <a:buSzTx/>
              <a:buNone/>
              <a:defRPr i="1" sz="2400"/>
            </a:lvl1pPr>
          </a:lstStyle>
          <a:p>
            <a:pPr/>
            <a:r>
              <a:t>–Johnny Appleseed</a:t>
            </a:r>
          </a:p>
        </p:txBody>
      </p:sp>
      <p:sp>
        <p:nvSpPr>
          <p:cNvPr id="94" name="“Type a quote here.”"/>
          <p:cNvSpPr txBox="1"/>
          <p:nvPr>
            <p:ph type="body" sz="quarter" idx="14"/>
          </p:nvPr>
        </p:nvSpPr>
        <p:spPr>
          <a:xfrm>
            <a:off x="1270000" y="4267112"/>
            <a:ext cx="10464800" cy="609776"/>
          </a:xfrm>
          <a:prstGeom prst="rect">
            <a:avLst/>
          </a:prstGeom>
        </p:spPr>
        <p:txBody>
          <a:bodyPr>
            <a:spAutoFit/>
          </a:bodyPr>
          <a:lstStyle>
            <a:lvl1pPr marL="0" indent="0" algn="ctr">
              <a:spcBef>
                <a:spcPts val="0"/>
              </a:spcBef>
              <a:buSzTx/>
              <a:buNone/>
              <a:defRPr sz="3400">
                <a:latin typeface="+mn-lt"/>
                <a:ea typeface="+mn-ea"/>
                <a:cs typeface="+mn-cs"/>
                <a:sym typeface="Helvetica Neue Medium"/>
              </a:defRPr>
            </a:lvl1pPr>
          </a:lstStyle>
          <a:p>
            <a:pPr/>
            <a:r>
              <a:t>“Type a quote here.” </a:t>
            </a: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25600" y="673100"/>
            <a:ext cx="9753600"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nchor="b"/>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5000"/>
            <a:ext cx="5334000" cy="8216900"/>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228600" algn="ctr">
              <a:spcBef>
                <a:spcPts val="0"/>
              </a:spcBef>
              <a:buSzTx/>
              <a:buNone/>
              <a:defRPr sz="3700"/>
            </a:lvl2pPr>
            <a:lvl3pPr marL="0" indent="457200" algn="ctr">
              <a:spcBef>
                <a:spcPts val="0"/>
              </a:spcBef>
              <a:buSzTx/>
              <a:buNone/>
              <a:defRPr sz="3700"/>
            </a:lvl3pPr>
            <a:lvl4pPr marL="0" indent="685800" algn="ctr">
              <a:spcBef>
                <a:spcPts val="0"/>
              </a:spcBef>
              <a:buSzTx/>
              <a:buNone/>
              <a:defRPr sz="3700"/>
            </a:lvl4pPr>
            <a:lvl5pPr marL="0" indent="91440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xfrm>
            <a:off x="6328884" y="9296400"/>
            <a:ext cx="340259" cy="342900"/>
          </a:xfrm>
          <a:prstGeom prst="rect">
            <a:avLst/>
          </a:prstGeom>
        </p:spPr>
        <p:txBody>
          <a:bodyPr/>
          <a:lstStyle>
            <a:lvl1pPr>
              <a:defRPr>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18300" y="5092700"/>
            <a:ext cx="5334000" cy="3771900"/>
          </a:xfrm>
          <a:prstGeom prst="rect">
            <a:avLst/>
          </a:prstGeom>
        </p:spPr>
        <p:txBody>
          <a:bodyPr lIns="91439" tIns="45719" rIns="91439" bIns="45719" anchor="t">
            <a:noAutofit/>
          </a:bodyPr>
          <a:lstStyle/>
          <a:p>
            <a:pPr/>
          </a:p>
        </p:txBody>
      </p:sp>
      <p:sp>
        <p:nvSpPr>
          <p:cNvPr id="84" name="Image"/>
          <p:cNvSpPr/>
          <p:nvPr>
            <p:ph type="pic" sz="quarter" idx="14"/>
          </p:nvPr>
        </p:nvSpPr>
        <p:spPr>
          <a:xfrm>
            <a:off x="6718300" y="889000"/>
            <a:ext cx="5334000" cy="3771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889000"/>
            <a:ext cx="5334000" cy="7975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b="0" sz="1600">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1pPr>
      <a:lvl2pPr marL="0" marR="0" indent="228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2pPr>
      <a:lvl3pPr marL="0" marR="0" indent="457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3pPr>
      <a:lvl4pPr marL="0" marR="0" indent="685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4pPr>
      <a:lvl5pPr marL="0" marR="0" indent="9144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8000" u="none">
          <a:ln>
            <a:noFill/>
          </a:ln>
          <a:solidFill>
            <a:srgbClr val="000000"/>
          </a:solidFill>
          <a:uFillTx/>
          <a:latin typeface="+mn-lt"/>
          <a:ea typeface="+mn-ea"/>
          <a:cs typeface="+mn-cs"/>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000000"/>
          </a:solidFill>
          <a:uFillTx/>
          <a:latin typeface="Helvetica Neue"/>
          <a:ea typeface="Helvetica Neue"/>
          <a:cs typeface="Helvetica Neue"/>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2286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4572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6858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9144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11430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13716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16002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182880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tif"/></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tif"/></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3.tif"/></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4.tif"/><Relationship Id="rId4" Type="http://schemas.openxmlformats.org/officeDocument/2006/relationships/image" Target="../media/image1.png"/><Relationship Id="rId5" Type="http://schemas.openxmlformats.org/officeDocument/2006/relationships/image" Target="../media/image5.tif"/></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6.tif"/><Relationship Id="rId4" Type="http://schemas.openxmlformats.org/officeDocument/2006/relationships/image" Target="../media/image7.tif"/><Relationship Id="rId5" Type="http://schemas.openxmlformats.org/officeDocument/2006/relationships/image" Target="../media/image8.tif"/><Relationship Id="rId6" Type="http://schemas.openxmlformats.org/officeDocument/2006/relationships/image" Target="../media/image9.tif"/></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10.tif"/></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19" name="article-2689678-1F96125A00000578-190_964x605.jpg" descr="article-2689678-1F96125A00000578-190_964x605.jpg"/>
          <p:cNvPicPr>
            <a:picLocks noChangeAspect="1"/>
          </p:cNvPicPr>
          <p:nvPr/>
        </p:nvPicPr>
        <p:blipFill>
          <a:blip r:embed="rId3">
            <a:extLst/>
          </a:blip>
          <a:stretch>
            <a:fillRect/>
          </a:stretch>
        </p:blipFill>
        <p:spPr>
          <a:xfrm>
            <a:off x="-228635" y="-133417"/>
            <a:ext cx="13300901" cy="8347558"/>
          </a:xfrm>
          <a:prstGeom prst="rect">
            <a:avLst/>
          </a:prstGeom>
          <a:ln w="12700">
            <a:miter lim="400000"/>
          </a:ln>
        </p:spPr>
      </p:pic>
      <p:sp>
        <p:nvSpPr>
          <p:cNvPr id="120" name="Rectangle"/>
          <p:cNvSpPr/>
          <p:nvPr/>
        </p:nvSpPr>
        <p:spPr>
          <a:xfrm>
            <a:off x="-5768" y="7289497"/>
            <a:ext cx="13016336" cy="2512345"/>
          </a:xfrm>
          <a:prstGeom prst="rect">
            <a:avLst/>
          </a:prstGeom>
          <a:solidFill>
            <a:srgbClr val="040203"/>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grpSp>
        <p:nvGrpSpPr>
          <p:cNvPr id="123" name="Group"/>
          <p:cNvGrpSpPr/>
          <p:nvPr/>
        </p:nvGrpSpPr>
        <p:grpSpPr>
          <a:xfrm>
            <a:off x="4718561" y="6016926"/>
            <a:ext cx="11228232" cy="1068624"/>
            <a:chOff x="0" y="0"/>
            <a:chExt cx="11228230" cy="1068623"/>
          </a:xfrm>
        </p:grpSpPr>
        <p:sp>
          <p:nvSpPr>
            <p:cNvPr id="121" name="incidents in 2017"/>
            <p:cNvSpPr txBox="1"/>
            <p:nvPr/>
          </p:nvSpPr>
          <p:spPr>
            <a:xfrm>
              <a:off x="0" y="210742"/>
              <a:ext cx="11228231" cy="64713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3600">
                  <a:solidFill>
                    <a:srgbClr val="FFFFFF"/>
                  </a:solidFill>
                </a:defRPr>
              </a:lvl1pPr>
            </a:lstStyle>
            <a:p>
              <a:pPr/>
              <a:r>
                <a:t>incidents in 2017</a:t>
              </a:r>
            </a:p>
          </p:txBody>
        </p:sp>
        <p:sp>
          <p:nvSpPr>
            <p:cNvPr id="122" name="133"/>
            <p:cNvSpPr txBox="1"/>
            <p:nvPr/>
          </p:nvSpPr>
          <p:spPr>
            <a:xfrm>
              <a:off x="2179059" y="0"/>
              <a:ext cx="1470051" cy="10686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400">
                  <a:solidFill>
                    <a:srgbClr val="FFFFFF"/>
                  </a:solidFill>
                </a:defRPr>
              </a:lvl1pPr>
            </a:lstStyle>
            <a:p>
              <a:pPr/>
              <a:r>
                <a:t>133</a:t>
              </a:r>
            </a:p>
          </p:txBody>
        </p:sp>
      </p:grpSp>
      <p:grpSp>
        <p:nvGrpSpPr>
          <p:cNvPr id="126" name="Group"/>
          <p:cNvGrpSpPr/>
          <p:nvPr/>
        </p:nvGrpSpPr>
        <p:grpSpPr>
          <a:xfrm>
            <a:off x="3106914" y="7043936"/>
            <a:ext cx="11228232" cy="1068624"/>
            <a:chOff x="0" y="0"/>
            <a:chExt cx="11228230" cy="1068623"/>
          </a:xfrm>
        </p:grpSpPr>
        <p:sp>
          <p:nvSpPr>
            <p:cNvPr id="124" name="palettes stolen from city council"/>
            <p:cNvSpPr txBox="1"/>
            <p:nvPr/>
          </p:nvSpPr>
          <p:spPr>
            <a:xfrm>
              <a:off x="0" y="210742"/>
              <a:ext cx="11228231" cy="64713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3600">
                  <a:solidFill>
                    <a:srgbClr val="FFFFFF"/>
                  </a:solidFill>
                </a:defRPr>
              </a:lvl1pPr>
            </a:lstStyle>
            <a:p>
              <a:pPr/>
              <a:r>
                <a:t>palettes stolen from city council</a:t>
              </a:r>
            </a:p>
          </p:txBody>
        </p:sp>
        <p:sp>
          <p:nvSpPr>
            <p:cNvPr id="125" name="3000"/>
            <p:cNvSpPr txBox="1"/>
            <p:nvPr/>
          </p:nvSpPr>
          <p:spPr>
            <a:xfrm>
              <a:off x="175427" y="0"/>
              <a:ext cx="1921969" cy="10686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400">
                  <a:solidFill>
                    <a:srgbClr val="FFFFFF"/>
                  </a:solidFill>
                </a:defRPr>
              </a:lvl1pPr>
            </a:lstStyle>
            <a:p>
              <a:pPr/>
              <a:r>
                <a:t>3000</a:t>
              </a:r>
            </a:p>
          </p:txBody>
        </p:sp>
      </p:grpSp>
      <p:grpSp>
        <p:nvGrpSpPr>
          <p:cNvPr id="129" name="Group"/>
          <p:cNvGrpSpPr/>
          <p:nvPr/>
        </p:nvGrpSpPr>
        <p:grpSpPr>
          <a:xfrm>
            <a:off x="2004751" y="8046517"/>
            <a:ext cx="11325733" cy="1068624"/>
            <a:chOff x="0" y="0"/>
            <a:chExt cx="11325731" cy="1068623"/>
          </a:xfrm>
        </p:grpSpPr>
        <p:sp>
          <p:nvSpPr>
            <p:cNvPr id="127" name="internationally accepted levels of pollution"/>
            <p:cNvSpPr txBox="1"/>
            <p:nvPr/>
          </p:nvSpPr>
          <p:spPr>
            <a:xfrm>
              <a:off x="97500" y="256101"/>
              <a:ext cx="11228232" cy="647139"/>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defRPr sz="3600">
                  <a:solidFill>
                    <a:srgbClr val="FFFFFF"/>
                  </a:solidFill>
                </a:defRPr>
              </a:lvl1pPr>
            </a:lstStyle>
            <a:p>
              <a:pPr/>
              <a:r>
                <a:t>internationally accepted levels of pollution</a:t>
              </a:r>
            </a:p>
          </p:txBody>
        </p:sp>
        <p:sp>
          <p:nvSpPr>
            <p:cNvPr id="128" name="2x"/>
            <p:cNvSpPr txBox="1"/>
            <p:nvPr/>
          </p:nvSpPr>
          <p:spPr>
            <a:xfrm>
              <a:off x="0" y="0"/>
              <a:ext cx="1002691" cy="106862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50800" tIns="50800" rIns="50800" bIns="50800" numCol="1" anchor="ctr">
              <a:spAutoFit/>
            </a:bodyPr>
            <a:lstStyle>
              <a:lvl1pPr>
                <a:defRPr sz="6400">
                  <a:solidFill>
                    <a:srgbClr val="FFFFFF"/>
                  </a:solidFill>
                </a:defRPr>
              </a:lvl1pPr>
            </a:lstStyle>
            <a:p>
              <a:pPr/>
              <a:r>
                <a:t>2x</a:t>
              </a:r>
            </a:p>
          </p:txBody>
        </p:sp>
      </p:gr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123"/>
                                        </p:tgtEl>
                                        <p:attrNameLst>
                                          <p:attrName>style.visibility</p:attrName>
                                        </p:attrNameLst>
                                      </p:cBhvr>
                                      <p:to>
                                        <p:strVal val="visible"/>
                                      </p:to>
                                    </p:set>
                                    <p:anim calcmode="lin" valueType="num">
                                      <p:cBhvr>
                                        <p:cTn id="7" dur="199" fill="hold"/>
                                        <p:tgtEl>
                                          <p:spTgt spid="123"/>
                                        </p:tgtEl>
                                        <p:attrNameLst>
                                          <p:attrName>ppt_x</p:attrName>
                                        </p:attrNameLst>
                                      </p:cBhvr>
                                      <p:tavLst>
                                        <p:tav tm="0">
                                          <p:val>
                                            <p:strVal val="#ppt_x"/>
                                          </p:val>
                                        </p:tav>
                                        <p:tav tm="100000">
                                          <p:val>
                                            <p:strVal val="#ppt_x"/>
                                          </p:val>
                                        </p:tav>
                                      </p:tavLst>
                                    </p:anim>
                                    <p:anim calcmode="lin" valueType="num">
                                      <p:cBhvr>
                                        <p:cTn id="8" dur="199" fill="hold"/>
                                        <p:tgtEl>
                                          <p:spTgt spid="123"/>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Class="entr" nodeType="clickEffect" presetSubtype="1" presetID="2" grpId="2" fill="hold">
                                  <p:stCondLst>
                                    <p:cond delay="0"/>
                                  </p:stCondLst>
                                  <p:iterate type="el" backwards="0">
                                    <p:tmAbs val="0"/>
                                  </p:iterate>
                                  <p:childTnLst>
                                    <p:set>
                                      <p:cBhvr>
                                        <p:cTn id="12" fill="hold"/>
                                        <p:tgtEl>
                                          <p:spTgt spid="126"/>
                                        </p:tgtEl>
                                        <p:attrNameLst>
                                          <p:attrName>style.visibility</p:attrName>
                                        </p:attrNameLst>
                                      </p:cBhvr>
                                      <p:to>
                                        <p:strVal val="visible"/>
                                      </p:to>
                                    </p:set>
                                    <p:anim calcmode="lin" valueType="num">
                                      <p:cBhvr>
                                        <p:cTn id="13" dur="199" fill="hold"/>
                                        <p:tgtEl>
                                          <p:spTgt spid="126"/>
                                        </p:tgtEl>
                                        <p:attrNameLst>
                                          <p:attrName>ppt_x</p:attrName>
                                        </p:attrNameLst>
                                      </p:cBhvr>
                                      <p:tavLst>
                                        <p:tav tm="0">
                                          <p:val>
                                            <p:strVal val="#ppt_x"/>
                                          </p:val>
                                        </p:tav>
                                        <p:tav tm="100000">
                                          <p:val>
                                            <p:strVal val="#ppt_x"/>
                                          </p:val>
                                        </p:tav>
                                      </p:tavLst>
                                    </p:anim>
                                    <p:anim calcmode="lin" valueType="num">
                                      <p:cBhvr>
                                        <p:cTn id="14" dur="199" fill="hold"/>
                                        <p:tgtEl>
                                          <p:spTgt spid="126"/>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1" presetID="2" grpId="3" fill="hold">
                                  <p:stCondLst>
                                    <p:cond delay="0"/>
                                  </p:stCondLst>
                                  <p:iterate type="el" backwards="0">
                                    <p:tmAbs val="0"/>
                                  </p:iterate>
                                  <p:childTnLst>
                                    <p:set>
                                      <p:cBhvr>
                                        <p:cTn id="18" fill="hold"/>
                                        <p:tgtEl>
                                          <p:spTgt spid="129"/>
                                        </p:tgtEl>
                                        <p:attrNameLst>
                                          <p:attrName>style.visibility</p:attrName>
                                        </p:attrNameLst>
                                      </p:cBhvr>
                                      <p:to>
                                        <p:strVal val="visible"/>
                                      </p:to>
                                    </p:set>
                                    <p:anim calcmode="lin" valueType="num">
                                      <p:cBhvr>
                                        <p:cTn id="19" dur="199" fill="hold"/>
                                        <p:tgtEl>
                                          <p:spTgt spid="129"/>
                                        </p:tgtEl>
                                        <p:attrNameLst>
                                          <p:attrName>ppt_x</p:attrName>
                                        </p:attrNameLst>
                                      </p:cBhvr>
                                      <p:tavLst>
                                        <p:tav tm="0">
                                          <p:val>
                                            <p:strVal val="#ppt_x"/>
                                          </p:val>
                                        </p:tav>
                                        <p:tav tm="100000">
                                          <p:val>
                                            <p:strVal val="#ppt_x"/>
                                          </p:val>
                                        </p:tav>
                                      </p:tavLst>
                                    </p:anim>
                                    <p:anim calcmode="lin" valueType="num">
                                      <p:cBhvr>
                                        <p:cTn id="20" dur="199" fill="hold"/>
                                        <p:tgtEl>
                                          <p:spTgt spid="12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23" grpId="1"/>
      <p:bldP build="whole" bldLvl="1" animBg="1" rev="0" advAuto="0" spid="126" grpId="2"/>
      <p:bldP build="whole" bldLvl="1" animBg="1" rev="0" advAuto="0" spid="129" grpId="3"/>
    </p:bldLst>
  </p:timing>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84" name="pasted-image.tiff" descr="pasted-image.tiff"/>
          <p:cNvPicPr>
            <a:picLocks noChangeAspect="1"/>
          </p:cNvPicPr>
          <p:nvPr/>
        </p:nvPicPr>
        <p:blipFill>
          <a:blip r:embed="rId2">
            <a:extLst/>
          </a:blip>
          <a:stretch>
            <a:fillRect/>
          </a:stretch>
        </p:blipFill>
        <p:spPr>
          <a:xfrm>
            <a:off x="-1" y="-36874"/>
            <a:ext cx="13138063" cy="7393655"/>
          </a:xfrm>
          <a:prstGeom prst="rect">
            <a:avLst/>
          </a:prstGeom>
          <a:ln w="12700">
            <a:miter lim="400000"/>
          </a:ln>
        </p:spPr>
      </p:pic>
      <p:sp>
        <p:nvSpPr>
          <p:cNvPr id="185" name="Rectangle"/>
          <p:cNvSpPr/>
          <p:nvPr/>
        </p:nvSpPr>
        <p:spPr>
          <a:xfrm>
            <a:off x="-5768" y="7289497"/>
            <a:ext cx="13016336" cy="2512345"/>
          </a:xfrm>
          <a:prstGeom prst="rect">
            <a:avLst/>
          </a:prstGeom>
          <a:solidFill>
            <a:srgbClr val="040203"/>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186" name="Bonfires &amp; Nonfires"/>
          <p:cNvSpPr txBox="1"/>
          <p:nvPr/>
        </p:nvSpPr>
        <p:spPr>
          <a:xfrm>
            <a:off x="2673857" y="535098"/>
            <a:ext cx="7657085" cy="106862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400">
                <a:solidFill>
                  <a:srgbClr val="FFFFFF"/>
                </a:solidFill>
              </a:defRPr>
            </a:lvl1pPr>
          </a:lstStyle>
          <a:p>
            <a:pPr/>
            <a:r>
              <a:t>Bonfires &amp; Nonfires</a:t>
            </a:r>
          </a:p>
        </p:txBody>
      </p:sp>
      <p:sp>
        <p:nvSpPr>
          <p:cNvPr id="187" name="Sydenham Studios"/>
          <p:cNvSpPr txBox="1"/>
          <p:nvPr/>
        </p:nvSpPr>
        <p:spPr>
          <a:xfrm>
            <a:off x="4475512" y="1674704"/>
            <a:ext cx="4187038"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pPr/>
            <a:r>
              <a:t>Sydenham Studios</a:t>
            </a:r>
          </a:p>
        </p:txBody>
      </p:sp>
      <p:sp>
        <p:nvSpPr>
          <p:cNvPr id="188" name="Mark Bailie…"/>
          <p:cNvSpPr txBox="1"/>
          <p:nvPr/>
        </p:nvSpPr>
        <p:spPr>
          <a:xfrm>
            <a:off x="-116327" y="7212079"/>
            <a:ext cx="13237455" cy="230256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defRPr>
                <a:solidFill>
                  <a:srgbClr val="FFFFFF"/>
                </a:solidFill>
              </a:defRPr>
            </a:pPr>
            <a:r>
              <a:t>Mark Bailie</a:t>
            </a:r>
          </a:p>
          <a:p>
            <a:pPr>
              <a:defRPr>
                <a:solidFill>
                  <a:srgbClr val="FFFFFF"/>
                </a:solidFill>
              </a:defRPr>
            </a:pPr>
            <a:r>
              <a:t>Bob Beck</a:t>
            </a:r>
          </a:p>
          <a:p>
            <a:pPr>
              <a:defRPr>
                <a:solidFill>
                  <a:srgbClr val="FFFFFF"/>
                </a:solidFill>
              </a:defRPr>
            </a:pPr>
            <a:r>
              <a:t>Claire Burn</a:t>
            </a:r>
          </a:p>
          <a:p>
            <a:pPr>
              <a:defRPr>
                <a:solidFill>
                  <a:srgbClr val="FFFFFF"/>
                </a:solidFill>
              </a:defRPr>
            </a:pPr>
            <a:r>
              <a:t>Zoe Gadon-Thompson</a:t>
            </a:r>
          </a:p>
          <a:p>
            <a:pPr>
              <a:defRPr>
                <a:solidFill>
                  <a:srgbClr val="FFFFFF"/>
                </a:solidFill>
              </a:defRPr>
            </a:pPr>
            <a:r>
              <a:t>Rebecca Martin</a:t>
            </a:r>
          </a:p>
          <a:p>
            <a:pPr>
              <a:defRPr>
                <a:solidFill>
                  <a:srgbClr val="FFFFFF"/>
                </a:solidFill>
              </a:defRPr>
            </a:pPr>
            <a:r>
              <a:t>Mary-Jane McBride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186"/>
                                        </p:tgtEl>
                                        <p:attrNameLst>
                                          <p:attrName>style.visibility</p:attrName>
                                        </p:attrNameLst>
                                      </p:cBhvr>
                                      <p:to>
                                        <p:strVal val="visible"/>
                                      </p:to>
                                    </p:set>
                                    <p:anim calcmode="lin" valueType="num">
                                      <p:cBhvr>
                                        <p:cTn id="7" dur="199" fill="hold"/>
                                        <p:tgtEl>
                                          <p:spTgt spid="186"/>
                                        </p:tgtEl>
                                        <p:attrNameLst>
                                          <p:attrName>ppt_x</p:attrName>
                                        </p:attrNameLst>
                                      </p:cBhvr>
                                      <p:tavLst>
                                        <p:tav tm="0">
                                          <p:val>
                                            <p:strVal val="#ppt_x"/>
                                          </p:val>
                                        </p:tav>
                                        <p:tav tm="100000">
                                          <p:val>
                                            <p:strVal val="#ppt_x"/>
                                          </p:val>
                                        </p:tav>
                                      </p:tavLst>
                                    </p:anim>
                                    <p:anim calcmode="lin" valueType="num">
                                      <p:cBhvr>
                                        <p:cTn id="8" dur="199" fill="hold"/>
                                        <p:tgtEl>
                                          <p:spTgt spid="186"/>
                                        </p:tgtEl>
                                        <p:attrNameLst>
                                          <p:attrName>ppt_y</p:attrName>
                                        </p:attrNameLst>
                                      </p:cBhvr>
                                      <p:tavLst>
                                        <p:tav tm="0">
                                          <p:val>
                                            <p:strVal val="0-#ppt_h/2"/>
                                          </p:val>
                                        </p:tav>
                                        <p:tav tm="100000">
                                          <p:val>
                                            <p:strVal val="#ppt_y"/>
                                          </p:val>
                                        </p:tav>
                                      </p:tavLst>
                                    </p:anim>
                                  </p:childTnLst>
                                </p:cTn>
                              </p:par>
                            </p:childTnLst>
                          </p:cTn>
                        </p:par>
                        <p:par>
                          <p:cTn id="9" fill="hold">
                            <p:stCondLst>
                              <p:cond delay="199"/>
                            </p:stCondLst>
                            <p:childTnLst>
                              <p:par>
                                <p:cTn id="10" presetClass="entr" nodeType="afterEffect" presetSubtype="1" presetID="2" grpId="2" fill="hold">
                                  <p:stCondLst>
                                    <p:cond delay="300"/>
                                  </p:stCondLst>
                                  <p:iterate type="el" backwards="0">
                                    <p:tmAbs val="0"/>
                                  </p:iterate>
                                  <p:childTnLst>
                                    <p:set>
                                      <p:cBhvr>
                                        <p:cTn id="11" fill="hold"/>
                                        <p:tgtEl>
                                          <p:spTgt spid="187"/>
                                        </p:tgtEl>
                                        <p:attrNameLst>
                                          <p:attrName>style.visibility</p:attrName>
                                        </p:attrNameLst>
                                      </p:cBhvr>
                                      <p:to>
                                        <p:strVal val="visible"/>
                                      </p:to>
                                    </p:set>
                                    <p:anim calcmode="lin" valueType="num">
                                      <p:cBhvr>
                                        <p:cTn id="12" dur="199" fill="hold"/>
                                        <p:tgtEl>
                                          <p:spTgt spid="187"/>
                                        </p:tgtEl>
                                        <p:attrNameLst>
                                          <p:attrName>ppt_x</p:attrName>
                                        </p:attrNameLst>
                                      </p:cBhvr>
                                      <p:tavLst>
                                        <p:tav tm="0">
                                          <p:val>
                                            <p:strVal val="#ppt_x"/>
                                          </p:val>
                                        </p:tav>
                                        <p:tav tm="100000">
                                          <p:val>
                                            <p:strVal val="#ppt_x"/>
                                          </p:val>
                                        </p:tav>
                                      </p:tavLst>
                                    </p:anim>
                                    <p:anim calcmode="lin" valueType="num">
                                      <p:cBhvr>
                                        <p:cTn id="13" dur="199" fill="hold"/>
                                        <p:tgtEl>
                                          <p:spTgt spid="187"/>
                                        </p:tgtEl>
                                        <p:attrNameLst>
                                          <p:attrName>ppt_y</p:attrName>
                                        </p:attrNameLst>
                                      </p:cBhvr>
                                      <p:tavLst>
                                        <p:tav tm="0">
                                          <p:val>
                                            <p:strVal val="0-#ppt_h/2"/>
                                          </p:val>
                                        </p:tav>
                                        <p:tav tm="100000">
                                          <p:val>
                                            <p:strVal val="#ppt_y"/>
                                          </p:val>
                                        </p:tav>
                                      </p:tavLst>
                                    </p:anim>
                                  </p:childTnLst>
                                </p:cTn>
                              </p:par>
                            </p:childTnLst>
                          </p:cTn>
                        </p:par>
                        <p:par>
                          <p:cTn id="14" fill="hold">
                            <p:stCondLst>
                              <p:cond delay="698"/>
                            </p:stCondLst>
                            <p:childTnLst>
                              <p:par>
                                <p:cTn id="15" presetClass="entr" nodeType="afterEffect" presetSubtype="1" presetID="2" grpId="3" fill="hold">
                                  <p:stCondLst>
                                    <p:cond delay="300"/>
                                  </p:stCondLst>
                                  <p:iterate type="el" backwards="0">
                                    <p:tmAbs val="0"/>
                                  </p:iterate>
                                  <p:childTnLst>
                                    <p:set>
                                      <p:cBhvr>
                                        <p:cTn id="16" fill="hold"/>
                                        <p:tgtEl>
                                          <p:spTgt spid="188"/>
                                        </p:tgtEl>
                                        <p:attrNameLst>
                                          <p:attrName>style.visibility</p:attrName>
                                        </p:attrNameLst>
                                      </p:cBhvr>
                                      <p:to>
                                        <p:strVal val="visible"/>
                                      </p:to>
                                    </p:set>
                                    <p:anim calcmode="lin" valueType="num">
                                      <p:cBhvr>
                                        <p:cTn id="17" dur="199" fill="hold"/>
                                        <p:tgtEl>
                                          <p:spTgt spid="188"/>
                                        </p:tgtEl>
                                        <p:attrNameLst>
                                          <p:attrName>ppt_x</p:attrName>
                                        </p:attrNameLst>
                                      </p:cBhvr>
                                      <p:tavLst>
                                        <p:tav tm="0">
                                          <p:val>
                                            <p:strVal val="#ppt_x"/>
                                          </p:val>
                                        </p:tav>
                                        <p:tav tm="100000">
                                          <p:val>
                                            <p:strVal val="#ppt_x"/>
                                          </p:val>
                                        </p:tav>
                                      </p:tavLst>
                                    </p:anim>
                                    <p:anim calcmode="lin" valueType="num">
                                      <p:cBhvr>
                                        <p:cTn id="18" dur="199" fill="hold"/>
                                        <p:tgtEl>
                                          <p:spTgt spid="188"/>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6" grpId="1"/>
      <p:bldP build="whole" bldLvl="1" animBg="1" rev="0" advAuto="0" spid="188" grpId="3"/>
      <p:bldP build="whole" bldLvl="1" animBg="1" rev="0" advAuto="0" spid="187" grpId="2"/>
    </p:bldLst>
  </p:timing>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33" name="pasted-image.tiff" descr="pasted-image.tiff"/>
          <p:cNvPicPr>
            <a:picLocks noChangeAspect="1"/>
          </p:cNvPicPr>
          <p:nvPr/>
        </p:nvPicPr>
        <p:blipFill>
          <a:blip r:embed="rId2">
            <a:extLst/>
          </a:blip>
          <a:stretch>
            <a:fillRect/>
          </a:stretch>
        </p:blipFill>
        <p:spPr>
          <a:xfrm>
            <a:off x="-1" y="-36874"/>
            <a:ext cx="13138063" cy="7393655"/>
          </a:xfrm>
          <a:prstGeom prst="rect">
            <a:avLst/>
          </a:prstGeom>
          <a:ln w="12700">
            <a:miter lim="400000"/>
          </a:ln>
        </p:spPr>
      </p:pic>
      <p:sp>
        <p:nvSpPr>
          <p:cNvPr id="134" name="Rectangle"/>
          <p:cNvSpPr/>
          <p:nvPr/>
        </p:nvSpPr>
        <p:spPr>
          <a:xfrm>
            <a:off x="-5768" y="7289497"/>
            <a:ext cx="13016336" cy="2512345"/>
          </a:xfrm>
          <a:prstGeom prst="rect">
            <a:avLst/>
          </a:prstGeom>
          <a:solidFill>
            <a:srgbClr val="040203"/>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135" name="Bonfires &amp; Nonfires"/>
          <p:cNvSpPr txBox="1"/>
          <p:nvPr/>
        </p:nvSpPr>
        <p:spPr>
          <a:xfrm>
            <a:off x="2673857" y="6414605"/>
            <a:ext cx="7657085" cy="106862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400">
                <a:solidFill>
                  <a:srgbClr val="FFFFFF"/>
                </a:solidFill>
              </a:defRPr>
            </a:lvl1pPr>
          </a:lstStyle>
          <a:p>
            <a:pPr/>
            <a:r>
              <a:t>Bonfires &amp; Nonfires</a:t>
            </a:r>
          </a:p>
        </p:txBody>
      </p:sp>
      <p:sp>
        <p:nvSpPr>
          <p:cNvPr id="136" name="Sydenham Studios"/>
          <p:cNvSpPr txBox="1"/>
          <p:nvPr/>
        </p:nvSpPr>
        <p:spPr>
          <a:xfrm>
            <a:off x="4408881" y="7713732"/>
            <a:ext cx="4187038"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pPr/>
            <a:r>
              <a:t>Sydenham Studios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135"/>
                                        </p:tgtEl>
                                        <p:attrNameLst>
                                          <p:attrName>style.visibility</p:attrName>
                                        </p:attrNameLst>
                                      </p:cBhvr>
                                      <p:to>
                                        <p:strVal val="visible"/>
                                      </p:to>
                                    </p:set>
                                    <p:anim calcmode="lin" valueType="num">
                                      <p:cBhvr>
                                        <p:cTn id="7" dur="199" fill="hold"/>
                                        <p:tgtEl>
                                          <p:spTgt spid="135"/>
                                        </p:tgtEl>
                                        <p:attrNameLst>
                                          <p:attrName>ppt_x</p:attrName>
                                        </p:attrNameLst>
                                      </p:cBhvr>
                                      <p:tavLst>
                                        <p:tav tm="0">
                                          <p:val>
                                            <p:strVal val="#ppt_x"/>
                                          </p:val>
                                        </p:tav>
                                        <p:tav tm="100000">
                                          <p:val>
                                            <p:strVal val="#ppt_x"/>
                                          </p:val>
                                        </p:tav>
                                      </p:tavLst>
                                    </p:anim>
                                    <p:anim calcmode="lin" valueType="num">
                                      <p:cBhvr>
                                        <p:cTn id="8" dur="199" fill="hold"/>
                                        <p:tgtEl>
                                          <p:spTgt spid="135"/>
                                        </p:tgtEl>
                                        <p:attrNameLst>
                                          <p:attrName>ppt_y</p:attrName>
                                        </p:attrNameLst>
                                      </p:cBhvr>
                                      <p:tavLst>
                                        <p:tav tm="0">
                                          <p:val>
                                            <p:strVal val="0-#ppt_h/2"/>
                                          </p:val>
                                        </p:tav>
                                        <p:tav tm="100000">
                                          <p:val>
                                            <p:strVal val="#ppt_y"/>
                                          </p:val>
                                        </p:tav>
                                      </p:tavLst>
                                    </p:anim>
                                  </p:childTnLst>
                                </p:cTn>
                              </p:par>
                            </p:childTnLst>
                          </p:cTn>
                        </p:par>
                        <p:par>
                          <p:cTn id="9" fill="hold">
                            <p:stCondLst>
                              <p:cond delay="199"/>
                            </p:stCondLst>
                            <p:childTnLst>
                              <p:par>
                                <p:cTn id="10" presetClass="entr" nodeType="afterEffect" presetSubtype="1" presetID="2" grpId="2" fill="hold">
                                  <p:stCondLst>
                                    <p:cond delay="300"/>
                                  </p:stCondLst>
                                  <p:iterate type="el" backwards="0">
                                    <p:tmAbs val="0"/>
                                  </p:iterate>
                                  <p:childTnLst>
                                    <p:set>
                                      <p:cBhvr>
                                        <p:cTn id="11" fill="hold"/>
                                        <p:tgtEl>
                                          <p:spTgt spid="136"/>
                                        </p:tgtEl>
                                        <p:attrNameLst>
                                          <p:attrName>style.visibility</p:attrName>
                                        </p:attrNameLst>
                                      </p:cBhvr>
                                      <p:to>
                                        <p:strVal val="visible"/>
                                      </p:to>
                                    </p:set>
                                    <p:anim calcmode="lin" valueType="num">
                                      <p:cBhvr>
                                        <p:cTn id="12" dur="199" fill="hold"/>
                                        <p:tgtEl>
                                          <p:spTgt spid="136"/>
                                        </p:tgtEl>
                                        <p:attrNameLst>
                                          <p:attrName>ppt_x</p:attrName>
                                        </p:attrNameLst>
                                      </p:cBhvr>
                                      <p:tavLst>
                                        <p:tav tm="0">
                                          <p:val>
                                            <p:strVal val="#ppt_x"/>
                                          </p:val>
                                        </p:tav>
                                        <p:tav tm="100000">
                                          <p:val>
                                            <p:strVal val="#ppt_x"/>
                                          </p:val>
                                        </p:tav>
                                      </p:tavLst>
                                    </p:anim>
                                    <p:anim calcmode="lin" valueType="num">
                                      <p:cBhvr>
                                        <p:cTn id="13" dur="199" fill="hold"/>
                                        <p:tgtEl>
                                          <p:spTgt spid="136"/>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36" grpId="2"/>
      <p:bldP build="whole" bldLvl="1" animBg="1" rev="0" advAuto="0" spid="135" grpId="1"/>
    </p:bldLst>
  </p:timing>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Rectangle"/>
          <p:cNvSpPr/>
          <p:nvPr/>
        </p:nvSpPr>
        <p:spPr>
          <a:xfrm>
            <a:off x="-5768" y="5738843"/>
            <a:ext cx="13016336" cy="4062999"/>
          </a:xfrm>
          <a:prstGeom prst="rect">
            <a:avLst/>
          </a:prstGeom>
          <a:solidFill>
            <a:srgbClr val="040203"/>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pic>
        <p:nvPicPr>
          <p:cNvPr id="139" name="pasted-image.tiff" descr="pasted-image.tiff"/>
          <p:cNvPicPr>
            <a:picLocks noChangeAspect="1"/>
          </p:cNvPicPr>
          <p:nvPr/>
        </p:nvPicPr>
        <p:blipFill>
          <a:blip r:embed="rId3">
            <a:extLst/>
          </a:blip>
          <a:stretch>
            <a:fillRect/>
          </a:stretch>
        </p:blipFill>
        <p:spPr>
          <a:xfrm>
            <a:off x="0" y="-21766"/>
            <a:ext cx="13004801" cy="6113369"/>
          </a:xfrm>
          <a:prstGeom prst="rect">
            <a:avLst/>
          </a:prstGeom>
          <a:ln w="12700">
            <a:miter lim="400000"/>
          </a:ln>
        </p:spPr>
      </p:pic>
      <p:sp>
        <p:nvSpPr>
          <p:cNvPr id="140" name="Damage to property"/>
          <p:cNvSpPr txBox="1"/>
          <p:nvPr/>
        </p:nvSpPr>
        <p:spPr>
          <a:xfrm>
            <a:off x="736130" y="7228234"/>
            <a:ext cx="11532541" cy="6471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r">
              <a:defRPr sz="3600">
                <a:solidFill>
                  <a:srgbClr val="FFFFFF"/>
                </a:solidFill>
              </a:defRPr>
            </a:lvl1pPr>
          </a:lstStyle>
          <a:p>
            <a:pPr/>
            <a:r>
              <a:t>Damage to property</a:t>
            </a:r>
          </a:p>
        </p:txBody>
      </p:sp>
      <p:sp>
        <p:nvSpPr>
          <p:cNvPr id="141" name="Proximity to residential areas"/>
          <p:cNvSpPr txBox="1"/>
          <p:nvPr/>
        </p:nvSpPr>
        <p:spPr>
          <a:xfrm>
            <a:off x="1160380" y="6445618"/>
            <a:ext cx="11228232" cy="6471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r">
              <a:defRPr sz="3600">
                <a:solidFill>
                  <a:srgbClr val="FFFFFF"/>
                </a:solidFill>
              </a:defRPr>
            </a:lvl1pPr>
          </a:lstStyle>
          <a:p>
            <a:pPr/>
            <a:r>
              <a:t>Proximity to residential areas</a:t>
            </a:r>
          </a:p>
        </p:txBody>
      </p:sp>
      <p:sp>
        <p:nvSpPr>
          <p:cNvPr id="142" name="Air pollution"/>
          <p:cNvSpPr txBox="1"/>
          <p:nvPr/>
        </p:nvSpPr>
        <p:spPr>
          <a:xfrm>
            <a:off x="1160380" y="8010850"/>
            <a:ext cx="11228232" cy="6471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r">
              <a:defRPr sz="3600">
                <a:solidFill>
                  <a:srgbClr val="FFFFFF"/>
                </a:solidFill>
              </a:defRPr>
            </a:lvl1pPr>
          </a:lstStyle>
          <a:p>
            <a:pPr/>
            <a:r>
              <a:t>Air pollution</a:t>
            </a:r>
          </a:p>
        </p:txBody>
      </p:sp>
      <p:sp>
        <p:nvSpPr>
          <p:cNvPr id="143" name="Anti-social behaviour"/>
          <p:cNvSpPr txBox="1"/>
          <p:nvPr/>
        </p:nvSpPr>
        <p:spPr>
          <a:xfrm>
            <a:off x="1160380" y="8742372"/>
            <a:ext cx="11228232" cy="64713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r">
              <a:defRPr sz="3600">
                <a:solidFill>
                  <a:srgbClr val="FFFFFF"/>
                </a:solidFill>
              </a:defRPr>
            </a:lvl1pPr>
          </a:lstStyle>
          <a:p>
            <a:pPr/>
            <a:r>
              <a:t>Anti-social behaviour</a:t>
            </a:r>
          </a:p>
        </p:txBody>
      </p:sp>
      <p:sp>
        <p:nvSpPr>
          <p:cNvPr id="144" name="Text"/>
          <p:cNvSpPr txBox="1"/>
          <p:nvPr/>
        </p:nvSpPr>
        <p:spPr>
          <a:xfrm>
            <a:off x="6146088" y="4646270"/>
            <a:ext cx="712624" cy="461060"/>
          </a:xfrm>
          <a:prstGeom prst="rect">
            <a:avLst/>
          </a:prstGeom>
          <a:ln w="12700">
            <a:miter lim="400000"/>
          </a:ln>
        </p:spPr>
        <p:txBody>
          <a:bodyPr wrap="none" lIns="50800" tIns="50800" rIns="50800" bIns="50800" anchor="ctr">
            <a:spAutoFit/>
          </a:bodyPr>
          <a:lstStyle/>
          <a:p>
            <a:pPr/>
          </a:p>
        </p:txBody>
      </p:sp>
      <p:sp>
        <p:nvSpPr>
          <p:cNvPr id="145" name="Potentially toxic materials"/>
          <p:cNvSpPr txBox="1"/>
          <p:nvPr/>
        </p:nvSpPr>
        <p:spPr>
          <a:xfrm>
            <a:off x="6497882" y="5714097"/>
            <a:ext cx="5749748"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solidFill>
                  <a:srgbClr val="FFFFFF"/>
                </a:solidFill>
              </a:defRPr>
            </a:lvl1pPr>
          </a:lstStyle>
          <a:p>
            <a:pPr/>
            <a:r>
              <a:t>Potentially toxic materials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145"/>
                                        </p:tgtEl>
                                        <p:attrNameLst>
                                          <p:attrName>style.visibility</p:attrName>
                                        </p:attrNameLst>
                                      </p:cBhvr>
                                      <p:to>
                                        <p:strVal val="visible"/>
                                      </p:to>
                                    </p:set>
                                    <p:anim calcmode="lin" valueType="num">
                                      <p:cBhvr>
                                        <p:cTn id="7" dur="199" fill="hold"/>
                                        <p:tgtEl>
                                          <p:spTgt spid="145"/>
                                        </p:tgtEl>
                                        <p:attrNameLst>
                                          <p:attrName>ppt_x</p:attrName>
                                        </p:attrNameLst>
                                      </p:cBhvr>
                                      <p:tavLst>
                                        <p:tav tm="0">
                                          <p:val>
                                            <p:strVal val="#ppt_x"/>
                                          </p:val>
                                        </p:tav>
                                        <p:tav tm="100000">
                                          <p:val>
                                            <p:strVal val="#ppt_x"/>
                                          </p:val>
                                        </p:tav>
                                      </p:tavLst>
                                    </p:anim>
                                    <p:anim calcmode="lin" valueType="num">
                                      <p:cBhvr>
                                        <p:cTn id="8" dur="199" fill="hold"/>
                                        <p:tgtEl>
                                          <p:spTgt spid="145"/>
                                        </p:tgtEl>
                                        <p:attrNameLst>
                                          <p:attrName>ppt_y</p:attrName>
                                        </p:attrNameLst>
                                      </p:cBhvr>
                                      <p:tavLst>
                                        <p:tav tm="0">
                                          <p:val>
                                            <p:strVal val="0-#ppt_h/2"/>
                                          </p:val>
                                        </p:tav>
                                        <p:tav tm="100000">
                                          <p:val>
                                            <p:strVal val="#ppt_y"/>
                                          </p:val>
                                        </p:tav>
                                      </p:tavLst>
                                    </p:anim>
                                  </p:childTnLst>
                                </p:cTn>
                              </p:par>
                            </p:childTnLst>
                          </p:cTn>
                        </p:par>
                        <p:par>
                          <p:cTn id="9" fill="hold">
                            <p:stCondLst>
                              <p:cond delay="199"/>
                            </p:stCondLst>
                            <p:childTnLst>
                              <p:par>
                                <p:cTn id="10" presetClass="entr" nodeType="afterEffect" presetSubtype="1" presetID="2" grpId="2" fill="hold">
                                  <p:stCondLst>
                                    <p:cond delay="0"/>
                                  </p:stCondLst>
                                  <p:iterate type="el" backwards="0">
                                    <p:tmAbs val="0"/>
                                  </p:iterate>
                                  <p:childTnLst>
                                    <p:set>
                                      <p:cBhvr>
                                        <p:cTn id="11" fill="hold"/>
                                        <p:tgtEl>
                                          <p:spTgt spid="141"/>
                                        </p:tgtEl>
                                        <p:attrNameLst>
                                          <p:attrName>style.visibility</p:attrName>
                                        </p:attrNameLst>
                                      </p:cBhvr>
                                      <p:to>
                                        <p:strVal val="visible"/>
                                      </p:to>
                                    </p:set>
                                    <p:anim calcmode="lin" valueType="num">
                                      <p:cBhvr>
                                        <p:cTn id="12" dur="199" fill="hold"/>
                                        <p:tgtEl>
                                          <p:spTgt spid="141"/>
                                        </p:tgtEl>
                                        <p:attrNameLst>
                                          <p:attrName>ppt_x</p:attrName>
                                        </p:attrNameLst>
                                      </p:cBhvr>
                                      <p:tavLst>
                                        <p:tav tm="0">
                                          <p:val>
                                            <p:strVal val="#ppt_x"/>
                                          </p:val>
                                        </p:tav>
                                        <p:tav tm="100000">
                                          <p:val>
                                            <p:strVal val="#ppt_x"/>
                                          </p:val>
                                        </p:tav>
                                      </p:tavLst>
                                    </p:anim>
                                    <p:anim calcmode="lin" valueType="num">
                                      <p:cBhvr>
                                        <p:cTn id="13" dur="199" fill="hold"/>
                                        <p:tgtEl>
                                          <p:spTgt spid="141"/>
                                        </p:tgtEl>
                                        <p:attrNameLst>
                                          <p:attrName>ppt_y</p:attrName>
                                        </p:attrNameLst>
                                      </p:cBhvr>
                                      <p:tavLst>
                                        <p:tav tm="0">
                                          <p:val>
                                            <p:strVal val="0-#ppt_h/2"/>
                                          </p:val>
                                        </p:tav>
                                        <p:tav tm="100000">
                                          <p:val>
                                            <p:strVal val="#ppt_y"/>
                                          </p:val>
                                        </p:tav>
                                      </p:tavLst>
                                    </p:anim>
                                  </p:childTnLst>
                                </p:cTn>
                              </p:par>
                            </p:childTnLst>
                          </p:cTn>
                        </p:par>
                        <p:par>
                          <p:cTn id="14" fill="hold">
                            <p:stCondLst>
                              <p:cond delay="398"/>
                            </p:stCondLst>
                            <p:childTnLst>
                              <p:par>
                                <p:cTn id="15" presetClass="entr" nodeType="afterEffect" presetSubtype="1" presetID="2" grpId="3" fill="hold">
                                  <p:stCondLst>
                                    <p:cond delay="0"/>
                                  </p:stCondLst>
                                  <p:iterate type="el" backwards="0">
                                    <p:tmAbs val="0"/>
                                  </p:iterate>
                                  <p:childTnLst>
                                    <p:set>
                                      <p:cBhvr>
                                        <p:cTn id="16" fill="hold"/>
                                        <p:tgtEl>
                                          <p:spTgt spid="140"/>
                                        </p:tgtEl>
                                        <p:attrNameLst>
                                          <p:attrName>style.visibility</p:attrName>
                                        </p:attrNameLst>
                                      </p:cBhvr>
                                      <p:to>
                                        <p:strVal val="visible"/>
                                      </p:to>
                                    </p:set>
                                    <p:anim calcmode="lin" valueType="num">
                                      <p:cBhvr>
                                        <p:cTn id="17" dur="199" fill="hold"/>
                                        <p:tgtEl>
                                          <p:spTgt spid="140"/>
                                        </p:tgtEl>
                                        <p:attrNameLst>
                                          <p:attrName>ppt_x</p:attrName>
                                        </p:attrNameLst>
                                      </p:cBhvr>
                                      <p:tavLst>
                                        <p:tav tm="0">
                                          <p:val>
                                            <p:strVal val="#ppt_x"/>
                                          </p:val>
                                        </p:tav>
                                        <p:tav tm="100000">
                                          <p:val>
                                            <p:strVal val="#ppt_x"/>
                                          </p:val>
                                        </p:tav>
                                      </p:tavLst>
                                    </p:anim>
                                    <p:anim calcmode="lin" valueType="num">
                                      <p:cBhvr>
                                        <p:cTn id="18" dur="199" fill="hold"/>
                                        <p:tgtEl>
                                          <p:spTgt spid="140"/>
                                        </p:tgtEl>
                                        <p:attrNameLst>
                                          <p:attrName>ppt_y</p:attrName>
                                        </p:attrNameLst>
                                      </p:cBhvr>
                                      <p:tavLst>
                                        <p:tav tm="0">
                                          <p:val>
                                            <p:strVal val="0-#ppt_h/2"/>
                                          </p:val>
                                        </p:tav>
                                        <p:tav tm="100000">
                                          <p:val>
                                            <p:strVal val="#ppt_y"/>
                                          </p:val>
                                        </p:tav>
                                      </p:tavLst>
                                    </p:anim>
                                  </p:childTnLst>
                                </p:cTn>
                              </p:par>
                            </p:childTnLst>
                          </p:cTn>
                        </p:par>
                        <p:par>
                          <p:cTn id="19" fill="hold">
                            <p:stCondLst>
                              <p:cond delay="597"/>
                            </p:stCondLst>
                            <p:childTnLst>
                              <p:par>
                                <p:cTn id="20" presetClass="entr" nodeType="afterEffect" presetSubtype="1" presetID="2" grpId="4" fill="hold">
                                  <p:stCondLst>
                                    <p:cond delay="0"/>
                                  </p:stCondLst>
                                  <p:iterate type="el" backwards="0">
                                    <p:tmAbs val="0"/>
                                  </p:iterate>
                                  <p:childTnLst>
                                    <p:set>
                                      <p:cBhvr>
                                        <p:cTn id="21" fill="hold"/>
                                        <p:tgtEl>
                                          <p:spTgt spid="142"/>
                                        </p:tgtEl>
                                        <p:attrNameLst>
                                          <p:attrName>style.visibility</p:attrName>
                                        </p:attrNameLst>
                                      </p:cBhvr>
                                      <p:to>
                                        <p:strVal val="visible"/>
                                      </p:to>
                                    </p:set>
                                    <p:anim calcmode="lin" valueType="num">
                                      <p:cBhvr>
                                        <p:cTn id="22" dur="199" fill="hold"/>
                                        <p:tgtEl>
                                          <p:spTgt spid="142"/>
                                        </p:tgtEl>
                                        <p:attrNameLst>
                                          <p:attrName>ppt_x</p:attrName>
                                        </p:attrNameLst>
                                      </p:cBhvr>
                                      <p:tavLst>
                                        <p:tav tm="0">
                                          <p:val>
                                            <p:strVal val="#ppt_x"/>
                                          </p:val>
                                        </p:tav>
                                        <p:tav tm="100000">
                                          <p:val>
                                            <p:strVal val="#ppt_x"/>
                                          </p:val>
                                        </p:tav>
                                      </p:tavLst>
                                    </p:anim>
                                    <p:anim calcmode="lin" valueType="num">
                                      <p:cBhvr>
                                        <p:cTn id="23" dur="199" fill="hold"/>
                                        <p:tgtEl>
                                          <p:spTgt spid="142"/>
                                        </p:tgtEl>
                                        <p:attrNameLst>
                                          <p:attrName>ppt_y</p:attrName>
                                        </p:attrNameLst>
                                      </p:cBhvr>
                                      <p:tavLst>
                                        <p:tav tm="0">
                                          <p:val>
                                            <p:strVal val="0-#ppt_h/2"/>
                                          </p:val>
                                        </p:tav>
                                        <p:tav tm="100000">
                                          <p:val>
                                            <p:strVal val="#ppt_y"/>
                                          </p:val>
                                        </p:tav>
                                      </p:tavLst>
                                    </p:anim>
                                  </p:childTnLst>
                                </p:cTn>
                              </p:par>
                            </p:childTnLst>
                          </p:cTn>
                        </p:par>
                        <p:par>
                          <p:cTn id="24" fill="hold">
                            <p:stCondLst>
                              <p:cond delay="796"/>
                            </p:stCondLst>
                            <p:childTnLst>
                              <p:par>
                                <p:cTn id="25" presetClass="entr" nodeType="afterEffect" presetSubtype="1" presetID="2" grpId="5" fill="hold">
                                  <p:stCondLst>
                                    <p:cond delay="0"/>
                                  </p:stCondLst>
                                  <p:iterate type="el" backwards="0">
                                    <p:tmAbs val="0"/>
                                  </p:iterate>
                                  <p:childTnLst>
                                    <p:set>
                                      <p:cBhvr>
                                        <p:cTn id="26" fill="hold"/>
                                        <p:tgtEl>
                                          <p:spTgt spid="143"/>
                                        </p:tgtEl>
                                        <p:attrNameLst>
                                          <p:attrName>style.visibility</p:attrName>
                                        </p:attrNameLst>
                                      </p:cBhvr>
                                      <p:to>
                                        <p:strVal val="visible"/>
                                      </p:to>
                                    </p:set>
                                    <p:anim calcmode="lin" valueType="num">
                                      <p:cBhvr>
                                        <p:cTn id="27" dur="199" fill="hold"/>
                                        <p:tgtEl>
                                          <p:spTgt spid="143"/>
                                        </p:tgtEl>
                                        <p:attrNameLst>
                                          <p:attrName>ppt_x</p:attrName>
                                        </p:attrNameLst>
                                      </p:cBhvr>
                                      <p:tavLst>
                                        <p:tav tm="0">
                                          <p:val>
                                            <p:strVal val="#ppt_x"/>
                                          </p:val>
                                        </p:tav>
                                        <p:tav tm="100000">
                                          <p:val>
                                            <p:strVal val="#ppt_x"/>
                                          </p:val>
                                        </p:tav>
                                      </p:tavLst>
                                    </p:anim>
                                    <p:anim calcmode="lin" valueType="num">
                                      <p:cBhvr>
                                        <p:cTn id="28" dur="199" fill="hold"/>
                                        <p:tgtEl>
                                          <p:spTgt spid="143"/>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43" grpId="5"/>
      <p:bldP build="whole" bldLvl="1" animBg="1" rev="0" advAuto="0" spid="141" grpId="2"/>
      <p:bldP build="whole" bldLvl="1" animBg="1" rev="0" advAuto="0" spid="140" grpId="3"/>
      <p:bldP build="whole" bldLvl="1" animBg="1" rev="0" advAuto="0" spid="145" grpId="1"/>
      <p:bldP build="whole" bldLvl="1" animBg="1" rev="0" advAuto="0" spid="142" grpId="4"/>
    </p:bldLst>
  </p:timing>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49" name="pasted-image.tiff" descr="pasted-image.tiff"/>
          <p:cNvPicPr>
            <a:picLocks noChangeAspect="1"/>
          </p:cNvPicPr>
          <p:nvPr/>
        </p:nvPicPr>
        <p:blipFill>
          <a:blip r:embed="rId3">
            <a:extLst/>
          </a:blip>
          <a:stretch>
            <a:fillRect/>
          </a:stretch>
        </p:blipFill>
        <p:spPr>
          <a:xfrm>
            <a:off x="-135159" y="-869599"/>
            <a:ext cx="13275118" cy="10920859"/>
          </a:xfrm>
          <a:prstGeom prst="rect">
            <a:avLst/>
          </a:prstGeom>
          <a:ln w="12700">
            <a:miter lim="400000"/>
          </a:ln>
        </p:spPr>
      </p:pic>
      <p:sp>
        <p:nvSpPr>
          <p:cNvPr id="150" name="Rectangle"/>
          <p:cNvSpPr/>
          <p:nvPr/>
        </p:nvSpPr>
        <p:spPr>
          <a:xfrm>
            <a:off x="4073027" y="10450"/>
            <a:ext cx="8939644" cy="9763476"/>
          </a:xfrm>
          <a:prstGeom prst="rect">
            <a:avLst/>
          </a:prstGeom>
          <a:solidFill>
            <a:schemeClr val="accent2">
              <a:hueOff val="167855"/>
              <a:satOff val="17755"/>
              <a:lumOff val="-16671"/>
              <a:alpha val="62077"/>
            </a:schemeClr>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151" name="Improve living in Belfast"/>
          <p:cNvSpPr txBox="1"/>
          <p:nvPr/>
        </p:nvSpPr>
        <p:spPr>
          <a:xfrm>
            <a:off x="5113956" y="1094691"/>
            <a:ext cx="7065570" cy="8205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Improve living in Belfast</a:t>
            </a:r>
          </a:p>
        </p:txBody>
      </p:sp>
      <p:sp>
        <p:nvSpPr>
          <p:cNvPr id="152" name="Building city data assets"/>
          <p:cNvSpPr txBox="1"/>
          <p:nvPr/>
        </p:nvSpPr>
        <p:spPr>
          <a:xfrm>
            <a:off x="5040195" y="3342591"/>
            <a:ext cx="7213093" cy="8205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Building city data assets</a:t>
            </a:r>
          </a:p>
        </p:txBody>
      </p:sp>
      <p:sp>
        <p:nvSpPr>
          <p:cNvPr id="153" name="Efficient Asset Management"/>
          <p:cNvSpPr txBox="1"/>
          <p:nvPr/>
        </p:nvSpPr>
        <p:spPr>
          <a:xfrm>
            <a:off x="4507709" y="5590491"/>
            <a:ext cx="8278064" cy="8205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Efficient Asset Management</a:t>
            </a:r>
          </a:p>
        </p:txBody>
      </p:sp>
      <p:sp>
        <p:nvSpPr>
          <p:cNvPr id="154" name="Take the crime out of culture"/>
          <p:cNvSpPr txBox="1"/>
          <p:nvPr/>
        </p:nvSpPr>
        <p:spPr>
          <a:xfrm>
            <a:off x="4429985" y="7838391"/>
            <a:ext cx="8433512" cy="8205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solidFill>
                  <a:srgbClr val="FFFFFF"/>
                </a:solidFill>
              </a:defRPr>
            </a:lvl1pPr>
          </a:lstStyle>
          <a:p>
            <a:pPr/>
            <a:r>
              <a:t>Take the crime out of culture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50"/>
                                        </p:tgtEl>
                                        <p:attrNameLst>
                                          <p:attrName>style.visibility</p:attrName>
                                        </p:attrNameLst>
                                      </p:cBhvr>
                                      <p:to>
                                        <p:strVal val="visible"/>
                                      </p:to>
                                    </p:set>
                                    <p:animEffect filter="dissolve" transition="in">
                                      <p:cBhvr>
                                        <p:cTn id="7" dur="1500"/>
                                        <p:tgtEl>
                                          <p:spTgt spid="150"/>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Subtype="1" presetID="2" grpId="2" fill="hold">
                                  <p:stCondLst>
                                    <p:cond delay="0"/>
                                  </p:stCondLst>
                                  <p:iterate type="el" backwards="0">
                                    <p:tmAbs val="0"/>
                                  </p:iterate>
                                  <p:childTnLst>
                                    <p:set>
                                      <p:cBhvr>
                                        <p:cTn id="11" fill="hold"/>
                                        <p:tgtEl>
                                          <p:spTgt spid="151"/>
                                        </p:tgtEl>
                                        <p:attrNameLst>
                                          <p:attrName>style.visibility</p:attrName>
                                        </p:attrNameLst>
                                      </p:cBhvr>
                                      <p:to>
                                        <p:strVal val="visible"/>
                                      </p:to>
                                    </p:set>
                                    <p:anim calcmode="lin" valueType="num">
                                      <p:cBhvr>
                                        <p:cTn id="12" dur="199" fill="hold"/>
                                        <p:tgtEl>
                                          <p:spTgt spid="151"/>
                                        </p:tgtEl>
                                        <p:attrNameLst>
                                          <p:attrName>ppt_x</p:attrName>
                                        </p:attrNameLst>
                                      </p:cBhvr>
                                      <p:tavLst>
                                        <p:tav tm="0">
                                          <p:val>
                                            <p:strVal val="#ppt_x"/>
                                          </p:val>
                                        </p:tav>
                                        <p:tav tm="100000">
                                          <p:val>
                                            <p:strVal val="#ppt_x"/>
                                          </p:val>
                                        </p:tav>
                                      </p:tavLst>
                                    </p:anim>
                                    <p:anim calcmode="lin" valueType="num">
                                      <p:cBhvr>
                                        <p:cTn id="13" dur="199" fill="hold"/>
                                        <p:tgtEl>
                                          <p:spTgt spid="151"/>
                                        </p:tgtEl>
                                        <p:attrNameLst>
                                          <p:attrName>ppt_y</p:attrName>
                                        </p:attrNameLst>
                                      </p:cBhvr>
                                      <p:tavLst>
                                        <p:tav tm="0">
                                          <p:val>
                                            <p:strVal val="0-#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Class="entr" nodeType="clickEffect" presetSubtype="1" presetID="2" grpId="3" fill="hold">
                                  <p:stCondLst>
                                    <p:cond delay="0"/>
                                  </p:stCondLst>
                                  <p:iterate type="el" backwards="0">
                                    <p:tmAbs val="0"/>
                                  </p:iterate>
                                  <p:childTnLst>
                                    <p:set>
                                      <p:cBhvr>
                                        <p:cTn id="17" fill="hold"/>
                                        <p:tgtEl>
                                          <p:spTgt spid="152"/>
                                        </p:tgtEl>
                                        <p:attrNameLst>
                                          <p:attrName>style.visibility</p:attrName>
                                        </p:attrNameLst>
                                      </p:cBhvr>
                                      <p:to>
                                        <p:strVal val="visible"/>
                                      </p:to>
                                    </p:set>
                                    <p:anim calcmode="lin" valueType="num">
                                      <p:cBhvr>
                                        <p:cTn id="18" dur="199" fill="hold"/>
                                        <p:tgtEl>
                                          <p:spTgt spid="152"/>
                                        </p:tgtEl>
                                        <p:attrNameLst>
                                          <p:attrName>ppt_x</p:attrName>
                                        </p:attrNameLst>
                                      </p:cBhvr>
                                      <p:tavLst>
                                        <p:tav tm="0">
                                          <p:val>
                                            <p:strVal val="#ppt_x"/>
                                          </p:val>
                                        </p:tav>
                                        <p:tav tm="100000">
                                          <p:val>
                                            <p:strVal val="#ppt_x"/>
                                          </p:val>
                                        </p:tav>
                                      </p:tavLst>
                                    </p:anim>
                                    <p:anim calcmode="lin" valueType="num">
                                      <p:cBhvr>
                                        <p:cTn id="19" dur="199" fill="hold"/>
                                        <p:tgtEl>
                                          <p:spTgt spid="152"/>
                                        </p:tgtEl>
                                        <p:attrNameLst>
                                          <p:attrName>ppt_y</p:attrName>
                                        </p:attrNameLst>
                                      </p:cBhvr>
                                      <p:tavLst>
                                        <p:tav tm="0">
                                          <p:val>
                                            <p:strVal val="0-#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Class="entr" nodeType="clickEffect" presetSubtype="1" presetID="2" grpId="4" fill="hold">
                                  <p:stCondLst>
                                    <p:cond delay="0"/>
                                  </p:stCondLst>
                                  <p:iterate type="el" backwards="0">
                                    <p:tmAbs val="0"/>
                                  </p:iterate>
                                  <p:childTnLst>
                                    <p:set>
                                      <p:cBhvr>
                                        <p:cTn id="23" fill="hold"/>
                                        <p:tgtEl>
                                          <p:spTgt spid="153"/>
                                        </p:tgtEl>
                                        <p:attrNameLst>
                                          <p:attrName>style.visibility</p:attrName>
                                        </p:attrNameLst>
                                      </p:cBhvr>
                                      <p:to>
                                        <p:strVal val="visible"/>
                                      </p:to>
                                    </p:set>
                                    <p:anim calcmode="lin" valueType="num">
                                      <p:cBhvr>
                                        <p:cTn id="24" dur="199" fill="hold"/>
                                        <p:tgtEl>
                                          <p:spTgt spid="153"/>
                                        </p:tgtEl>
                                        <p:attrNameLst>
                                          <p:attrName>ppt_x</p:attrName>
                                        </p:attrNameLst>
                                      </p:cBhvr>
                                      <p:tavLst>
                                        <p:tav tm="0">
                                          <p:val>
                                            <p:strVal val="#ppt_x"/>
                                          </p:val>
                                        </p:tav>
                                        <p:tav tm="100000">
                                          <p:val>
                                            <p:strVal val="#ppt_x"/>
                                          </p:val>
                                        </p:tav>
                                      </p:tavLst>
                                    </p:anim>
                                    <p:anim calcmode="lin" valueType="num">
                                      <p:cBhvr>
                                        <p:cTn id="25" dur="199" fill="hold"/>
                                        <p:tgtEl>
                                          <p:spTgt spid="153"/>
                                        </p:tgtEl>
                                        <p:attrNameLst>
                                          <p:attrName>ppt_y</p:attrName>
                                        </p:attrNameLst>
                                      </p:cBhvr>
                                      <p:tavLst>
                                        <p:tav tm="0">
                                          <p:val>
                                            <p:strVal val="0-#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Class="entr" nodeType="clickEffect" presetSubtype="1" presetID="2" grpId="5" fill="hold">
                                  <p:stCondLst>
                                    <p:cond delay="0"/>
                                  </p:stCondLst>
                                  <p:iterate type="el" backwards="0">
                                    <p:tmAbs val="0"/>
                                  </p:iterate>
                                  <p:childTnLst>
                                    <p:set>
                                      <p:cBhvr>
                                        <p:cTn id="29" fill="hold"/>
                                        <p:tgtEl>
                                          <p:spTgt spid="154"/>
                                        </p:tgtEl>
                                        <p:attrNameLst>
                                          <p:attrName>style.visibility</p:attrName>
                                        </p:attrNameLst>
                                      </p:cBhvr>
                                      <p:to>
                                        <p:strVal val="visible"/>
                                      </p:to>
                                    </p:set>
                                    <p:anim calcmode="lin" valueType="num">
                                      <p:cBhvr>
                                        <p:cTn id="30" dur="199" fill="hold"/>
                                        <p:tgtEl>
                                          <p:spTgt spid="154"/>
                                        </p:tgtEl>
                                        <p:attrNameLst>
                                          <p:attrName>ppt_x</p:attrName>
                                        </p:attrNameLst>
                                      </p:cBhvr>
                                      <p:tavLst>
                                        <p:tav tm="0">
                                          <p:val>
                                            <p:strVal val="#ppt_x"/>
                                          </p:val>
                                        </p:tav>
                                        <p:tav tm="100000">
                                          <p:val>
                                            <p:strVal val="#ppt_x"/>
                                          </p:val>
                                        </p:tav>
                                      </p:tavLst>
                                    </p:anim>
                                    <p:anim calcmode="lin" valueType="num">
                                      <p:cBhvr>
                                        <p:cTn id="31" dur="199" fill="hold"/>
                                        <p:tgtEl>
                                          <p:spTgt spid="15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53" grpId="4"/>
      <p:bldP build="whole" bldLvl="1" animBg="1" rev="0" advAuto="0" spid="150" grpId="1"/>
      <p:bldP build="whole" bldLvl="1" animBg="1" rev="0" advAuto="0" spid="154" grpId="5"/>
      <p:bldP build="whole" bldLvl="1" animBg="1" rev="0" advAuto="0" spid="151" grpId="2"/>
      <p:bldP build="whole" bldLvl="1" animBg="1" rev="0" advAuto="0" spid="152" grpId="3"/>
    </p:bldLst>
  </p:timing>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58" name="pasted-image.tiff" descr="pasted-image.tiff"/>
          <p:cNvPicPr>
            <a:picLocks noChangeAspect="1"/>
          </p:cNvPicPr>
          <p:nvPr/>
        </p:nvPicPr>
        <p:blipFill>
          <a:blip r:embed="rId3">
            <a:extLst/>
          </a:blip>
          <a:stretch>
            <a:fillRect/>
          </a:stretch>
        </p:blipFill>
        <p:spPr>
          <a:xfrm>
            <a:off x="1221129" y="205099"/>
            <a:ext cx="4043777" cy="3370487"/>
          </a:xfrm>
          <a:prstGeom prst="rect">
            <a:avLst/>
          </a:prstGeom>
          <a:ln w="12700">
            <a:miter lim="400000"/>
          </a:ln>
        </p:spPr>
      </p:pic>
      <p:pic>
        <p:nvPicPr>
          <p:cNvPr id="159" name="Screen Shot 2018-02-25 at 13.39.42.png" descr="Screen Shot 2018-02-25 at 13.39.42.png"/>
          <p:cNvPicPr>
            <a:picLocks noChangeAspect="1"/>
          </p:cNvPicPr>
          <p:nvPr/>
        </p:nvPicPr>
        <p:blipFill>
          <a:blip r:embed="rId4">
            <a:extLst/>
          </a:blip>
          <a:stretch>
            <a:fillRect/>
          </a:stretch>
        </p:blipFill>
        <p:spPr>
          <a:xfrm>
            <a:off x="2049579" y="3930137"/>
            <a:ext cx="8905642" cy="5534781"/>
          </a:xfrm>
          <a:prstGeom prst="rect">
            <a:avLst/>
          </a:prstGeom>
          <a:ln w="12700">
            <a:miter lim="400000"/>
          </a:ln>
        </p:spPr>
      </p:pic>
      <p:pic>
        <p:nvPicPr>
          <p:cNvPr id="160" name="pasted-image.tiff" descr="pasted-image.tiff"/>
          <p:cNvPicPr>
            <a:picLocks noChangeAspect="1"/>
          </p:cNvPicPr>
          <p:nvPr/>
        </p:nvPicPr>
        <p:blipFill>
          <a:blip r:embed="rId5">
            <a:extLst/>
          </a:blip>
          <a:srcRect l="2445" t="5006" r="2445" b="5006"/>
          <a:stretch>
            <a:fillRect/>
          </a:stretch>
        </p:blipFill>
        <p:spPr>
          <a:xfrm>
            <a:off x="6584531" y="526481"/>
            <a:ext cx="5676089" cy="2727806"/>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4" name="pasted-image.tiff" descr="pasted-image.tiff"/>
          <p:cNvPicPr>
            <a:picLocks noChangeAspect="1"/>
          </p:cNvPicPr>
          <p:nvPr/>
        </p:nvPicPr>
        <p:blipFill>
          <a:blip r:embed="rId3">
            <a:extLst/>
          </a:blip>
          <a:stretch>
            <a:fillRect/>
          </a:stretch>
        </p:blipFill>
        <p:spPr>
          <a:xfrm>
            <a:off x="7556704" y="-89061"/>
            <a:ext cx="5556522" cy="4718855"/>
          </a:xfrm>
          <a:prstGeom prst="rect">
            <a:avLst/>
          </a:prstGeom>
          <a:ln w="12700">
            <a:miter lim="400000"/>
          </a:ln>
        </p:spPr>
      </p:pic>
      <p:pic>
        <p:nvPicPr>
          <p:cNvPr id="165" name="pasted-image.tiff" descr="pasted-image.tiff"/>
          <p:cNvPicPr>
            <a:picLocks noChangeAspect="1"/>
          </p:cNvPicPr>
          <p:nvPr/>
        </p:nvPicPr>
        <p:blipFill>
          <a:blip r:embed="rId4">
            <a:extLst/>
          </a:blip>
          <a:srcRect l="15218" t="11582" r="21197" b="14164"/>
          <a:stretch>
            <a:fillRect/>
          </a:stretch>
        </p:blipFill>
        <p:spPr>
          <a:xfrm>
            <a:off x="-30469" y="-16808"/>
            <a:ext cx="7619900" cy="5005417"/>
          </a:xfrm>
          <a:prstGeom prst="rect">
            <a:avLst/>
          </a:prstGeom>
          <a:ln w="12700">
            <a:miter lim="400000"/>
          </a:ln>
        </p:spPr>
      </p:pic>
      <p:pic>
        <p:nvPicPr>
          <p:cNvPr id="166" name="pasted-image.tiff" descr="pasted-image.tiff"/>
          <p:cNvPicPr>
            <a:picLocks noChangeAspect="1"/>
          </p:cNvPicPr>
          <p:nvPr/>
        </p:nvPicPr>
        <p:blipFill>
          <a:blip r:embed="rId5">
            <a:extLst/>
          </a:blip>
          <a:stretch>
            <a:fillRect/>
          </a:stretch>
        </p:blipFill>
        <p:spPr>
          <a:xfrm>
            <a:off x="-177076" y="4974468"/>
            <a:ext cx="7769431" cy="5323922"/>
          </a:xfrm>
          <a:prstGeom prst="rect">
            <a:avLst/>
          </a:prstGeom>
          <a:ln w="12700">
            <a:miter lim="400000"/>
          </a:ln>
        </p:spPr>
      </p:pic>
      <p:pic>
        <p:nvPicPr>
          <p:cNvPr id="167" name="pasted-image.tiff" descr="pasted-image.tiff"/>
          <p:cNvPicPr>
            <a:picLocks noChangeAspect="1"/>
          </p:cNvPicPr>
          <p:nvPr/>
        </p:nvPicPr>
        <p:blipFill>
          <a:blip r:embed="rId6">
            <a:extLst/>
          </a:blip>
          <a:stretch>
            <a:fillRect/>
          </a:stretch>
        </p:blipFill>
        <p:spPr>
          <a:xfrm>
            <a:off x="7556704" y="4611310"/>
            <a:ext cx="5556522" cy="5529808"/>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1" name="Rectangle"/>
          <p:cNvSpPr/>
          <p:nvPr/>
        </p:nvSpPr>
        <p:spPr>
          <a:xfrm>
            <a:off x="-5768" y="-144227"/>
            <a:ext cx="13016336" cy="10042054"/>
          </a:xfrm>
          <a:prstGeom prst="rect">
            <a:avLst/>
          </a:prstGeom>
          <a:solidFill>
            <a:srgbClr val="040203"/>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pic>
        <p:nvPicPr>
          <p:cNvPr id="172" name="pasted-image.tiff" descr="pasted-image.tiff"/>
          <p:cNvPicPr>
            <a:picLocks noChangeAspect="1"/>
          </p:cNvPicPr>
          <p:nvPr/>
        </p:nvPicPr>
        <p:blipFill>
          <a:blip r:embed="rId3">
            <a:extLst/>
          </a:blip>
          <a:stretch>
            <a:fillRect/>
          </a:stretch>
        </p:blipFill>
        <p:spPr>
          <a:xfrm>
            <a:off x="882862" y="1805272"/>
            <a:ext cx="11239076" cy="6143056"/>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0"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Rectangle"/>
          <p:cNvSpPr/>
          <p:nvPr/>
        </p:nvSpPr>
        <p:spPr>
          <a:xfrm>
            <a:off x="-5768" y="-144227"/>
            <a:ext cx="13016336" cy="10042054"/>
          </a:xfrm>
          <a:prstGeom prst="rect">
            <a:avLst/>
          </a:prstGeom>
          <a:solidFill>
            <a:srgbClr val="040203"/>
          </a:solidFill>
          <a:ln w="12700">
            <a:miter lim="400000"/>
          </a:ln>
        </p:spPr>
        <p:txBody>
          <a:bodyPr lIns="50800" tIns="50800" rIns="50800" bIns="50800" anchor="ctr"/>
          <a:lstStyle/>
          <a:p>
            <a:pPr>
              <a:defRPr b="0" sz="2200">
                <a:solidFill>
                  <a:srgbClr val="FFFFFF"/>
                </a:solidFill>
                <a:latin typeface="+mn-lt"/>
                <a:ea typeface="+mn-ea"/>
                <a:cs typeface="+mn-cs"/>
                <a:sym typeface="Helvetica Neue Medium"/>
              </a:defRPr>
            </a:pPr>
          </a:p>
        </p:txBody>
      </p:sp>
      <p:sp>
        <p:nvSpPr>
          <p:cNvPr id="180" name="Ensures bonfires are following regulations…"/>
          <p:cNvSpPr txBox="1"/>
          <p:nvPr/>
        </p:nvSpPr>
        <p:spPr>
          <a:xfrm>
            <a:off x="671120" y="2186510"/>
            <a:ext cx="12121287" cy="538058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lnSpc>
                <a:spcPct val="117999"/>
              </a:lnSpc>
              <a:spcBef>
                <a:spcPts val="7400"/>
              </a:spcBef>
              <a:defRPr b="0" sz="3600">
                <a:solidFill>
                  <a:srgbClr val="FFFFFF"/>
                </a:solidFill>
              </a:defRPr>
            </a:pPr>
            <a:r>
              <a:t>Ensures bonfires are following regulations</a:t>
            </a:r>
          </a:p>
          <a:p>
            <a:pPr algn="l" defTabSz="457200">
              <a:lnSpc>
                <a:spcPct val="117999"/>
              </a:lnSpc>
              <a:spcBef>
                <a:spcPts val="7400"/>
              </a:spcBef>
              <a:defRPr b="0" sz="3600">
                <a:solidFill>
                  <a:srgbClr val="FFFFFF"/>
                </a:solidFill>
              </a:defRPr>
            </a:pPr>
            <a:r>
              <a:t>Detect unapproved bonfires</a:t>
            </a:r>
          </a:p>
          <a:p>
            <a:pPr algn="l" defTabSz="457200">
              <a:lnSpc>
                <a:spcPct val="117999"/>
              </a:lnSpc>
              <a:spcBef>
                <a:spcPts val="7400"/>
              </a:spcBef>
              <a:defRPr b="0" sz="3600">
                <a:solidFill>
                  <a:srgbClr val="FFFFFF"/>
                </a:solidFill>
              </a:defRPr>
            </a:pPr>
            <a:r>
              <a:t>Predict damage to property</a:t>
            </a:r>
          </a:p>
          <a:p>
            <a:pPr algn="l" defTabSz="457200">
              <a:lnSpc>
                <a:spcPct val="117999"/>
              </a:lnSpc>
              <a:spcBef>
                <a:spcPts val="7400"/>
              </a:spcBef>
              <a:defRPr b="0" sz="3600">
                <a:solidFill>
                  <a:srgbClr val="FFFFFF"/>
                </a:solidFill>
              </a:defRPr>
            </a:pPr>
            <a:r>
              <a:t>Allow the council to requests injunctions on bonfires earlier</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6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Neue Medium"/>
        <a:ea typeface="Helvetica Neue Medium"/>
        <a:cs typeface="Helvetica Neue Medium"/>
      </a:majorFont>
      <a:minorFont>
        <a:latin typeface="Helvetica Neue Medium"/>
        <a:ea typeface="Helvetica Neue Medium"/>
        <a:cs typeface="Helvetica Neue Medium"/>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200" u="none" kumimoji="0" normalizeH="0">
            <a:ln>
              <a:noFill/>
            </a:ln>
            <a:solidFill>
              <a:srgbClr val="FFFFFF"/>
            </a:solidFill>
            <a:effectLst/>
            <a:uFillTx/>
            <a:latin typeface="+mn-lt"/>
            <a:ea typeface="+mn-ea"/>
            <a:cs typeface="+mn-cs"/>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1" baseline="0" cap="none" i="0" spc="0" strike="noStrike" sz="2400" u="none" kumimoji="0" normalizeH="0">
            <a:ln>
              <a:noFill/>
            </a:ln>
            <a:solidFill>
              <a:srgbClr val="000000"/>
            </a:solidFill>
            <a:effectLst/>
            <a:uFillTx/>
            <a:latin typeface="Helvetica Neue"/>
            <a:ea typeface="Helvetica Neue"/>
            <a:cs typeface="Helvetica Neue"/>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